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09" r:id="rId3"/>
    <p:sldId id="1017" r:id="rId4"/>
    <p:sldId id="1018" r:id="rId5"/>
    <p:sldId id="1020" r:id="rId6"/>
    <p:sldId id="1019" r:id="rId7"/>
    <p:sldId id="1010" r:id="rId8"/>
    <p:sldId id="1021" r:id="rId9"/>
    <p:sldId id="1024" r:id="rId10"/>
    <p:sldId id="1043" r:id="rId11"/>
    <p:sldId id="1023" r:id="rId12"/>
    <p:sldId id="1016" r:id="rId13"/>
    <p:sldId id="1025" r:id="rId14"/>
    <p:sldId id="1028" r:id="rId15"/>
    <p:sldId id="1030" r:id="rId16"/>
    <p:sldId id="1031" r:id="rId17"/>
    <p:sldId id="1012" r:id="rId18"/>
    <p:sldId id="1013" r:id="rId19"/>
    <p:sldId id="1037" r:id="rId20"/>
    <p:sldId id="1039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929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Our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subjects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Lead-in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&amp; Cartoon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339650"/>
          </a:xfrm>
          <a:solidFill>
            <a:srgbClr val="E8F6FD"/>
          </a:solidFill>
          <a:ln>
            <a:solidFill>
              <a:srgbClr val="E8F6FD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浊辅音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和元音后发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/z/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frogs/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ɒ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ɡz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ɔɪ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男孩们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在重读音节里遇到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ʃʊ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ʃʊ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ɡ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糖果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在非重读音节里遇到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usually/</a:t>
            </a: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'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vision/</a:t>
            </a: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'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ɪʒ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视野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351" y="836760"/>
            <a:ext cx="14475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85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所给图片和字母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完成纵横字谜游戏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899552"/>
            <a:ext cx="2498725" cy="431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7117" y="1484784"/>
            <a:ext cx="8176178" cy="44158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94623" y="2809503"/>
            <a:ext cx="324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119994" y="2806519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76433" y="321413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885958" y="4059763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63810" y="4059763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482860" y="4463526"/>
            <a:ext cx="304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572891" y="2439938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558386" y="4463526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149650" y="3253544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099155" y="4072926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119994" y="4882783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332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2250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，区别在于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用于句中，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用于句末。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不喜欢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，根据句意，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表示并列关系，故选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sing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1076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989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sing well.”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可以判断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最喜欢音乐，故选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94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是一种新的</a:t>
            </a:r>
            <a:r>
              <a:rPr lang="zh-CN" altLang="zh-CN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，它可以回答许多问题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“food”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，食物显然不具备回答问题的功能；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“game”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游戏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，游戏主要是供人们娱乐的，不是用来回答问题的；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“AI”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“Artificial Intelligence”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的缩写，意思是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人工智能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是一种人工智能工具，能够回答很多问题，符合句子的语境和逻辑，故选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3616" y="8367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 is a kind of new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can answer many questions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1943" y="9677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067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can I play the computer game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—You can use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6761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473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既可以表示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老鼠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，也可以表示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鼠标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。根据句意可以判断此处是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使用鼠标玩电脑游戏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89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to meet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too,Helen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our new timetable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u="sng" dirty="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IT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all fun to learn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15308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43278" y="27523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096666" y="340042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36490" y="46817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733241" y="532978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7535366" y="1508001"/>
            <a:ext cx="4311336" cy="4513287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Art and Music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meet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you,Alice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PE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seven subjects this term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 do you like best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92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班全体学生进行了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我最喜爱的学科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的调查统计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结果如下图所示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每位学生只能选择一门学科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阅读条形统计图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510911"/>
            <a:ext cx="295402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ER01r.tif" descr="id:214749316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2488" y="3356992"/>
            <a:ext cx="7693978" cy="29047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（一）根据条形统计图，选择正确的答案。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in Class 3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0155" y="15377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9062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由条形统计图可知，共有七门课程，故选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of this class like Chinese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Fifteen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Seventeen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Sixteen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9552" y="34895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由条形统计图可知，有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名学生最喜欢语文（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1175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most popular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最受欢迎的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 in this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0155" y="16690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3254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由条形统计图可知，喜欢体育（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名学生，人数最多，因此体育（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）最受欢迎，故选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22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目标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439" y="1124744"/>
            <a:ext cx="11519535" cy="54229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260648"/>
              </p:ext>
            </p:extLst>
          </p:nvPr>
        </p:nvGraphicFramePr>
        <p:xfrm>
          <a:off x="335439" y="1664948"/>
          <a:ext cx="11519536" cy="3564252"/>
        </p:xfrm>
        <a:graphic>
          <a:graphicData uri="http://schemas.openxmlformats.org/drawingml/2006/table">
            <a:tbl>
              <a:tblPr firstRow="1" firstCol="1" bandRow="1"/>
              <a:tblGrid>
                <a:gridCol w="719207">
                  <a:extLst>
                    <a:ext uri="{9D8B030D-6E8A-4147-A177-3AD203B41FA5}">
                      <a16:colId xmlns:a16="http://schemas.microsoft.com/office/drawing/2014/main" val="3037373486"/>
                    </a:ext>
                  </a:extLst>
                </a:gridCol>
                <a:gridCol w="10800329">
                  <a:extLst>
                    <a:ext uri="{9D8B030D-6E8A-4147-A177-3AD203B41FA5}">
                      <a16:colId xmlns:a16="http://schemas.microsoft.com/office/drawing/2014/main" val="3475946090"/>
                    </a:ext>
                  </a:extLst>
                </a:gridCol>
              </a:tblGrid>
              <a:tr h="35642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络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125340"/>
                  </a:ext>
                </a:extLst>
              </a:tr>
            </a:tbl>
          </a:graphicData>
        </a:graphic>
      </p:graphicFrame>
      <p:pic>
        <p:nvPicPr>
          <p:cNvPr id="5" name="JG1T.eps"/>
          <p:cNvPicPr/>
          <p:nvPr/>
        </p:nvPicPr>
        <p:blipFill>
          <a:blip r:embed="rId3"/>
          <a:stretch>
            <a:fillRect/>
          </a:stretch>
        </p:blipFill>
        <p:spPr>
          <a:xfrm>
            <a:off x="1702718" y="1772816"/>
            <a:ext cx="9418092" cy="329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3183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条形统计图，补全句子。（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填写阿拉伯数字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in Class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8805" y="1800757"/>
            <a:ext cx="2450976" cy="3968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1947317" y="234184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60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179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由条形统计图可知，人数应为：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23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872391"/>
              </p:ext>
            </p:extLst>
          </p:nvPr>
        </p:nvGraphicFramePr>
        <p:xfrm>
          <a:off x="334566" y="836712"/>
          <a:ext cx="11521280" cy="5500609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880332943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3758346578"/>
                    </a:ext>
                  </a:extLst>
                </a:gridCol>
              </a:tblGrid>
              <a:tr h="11607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/s/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ubject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chool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mall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/z/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629696"/>
                  </a:ext>
                </a:extLst>
              </a:tr>
              <a:tr h="43118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学科，科目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语文（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）；中国的　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英语（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）；英语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6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math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数学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体育（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美术（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科学（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音乐（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　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最，最高程度地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mouse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6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mice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）鼠标；老鼠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新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有趣的，有吸引力的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阅读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故事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全部，都　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playground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操场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信息科技（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timetable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课程表；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时间表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数字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culture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文化，文明</a:t>
                      </a: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046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5933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857347"/>
              </p:ext>
            </p:extLst>
          </p:nvPr>
        </p:nvGraphicFramePr>
        <p:xfrm>
          <a:off x="334566" y="1590732"/>
          <a:ext cx="11521280" cy="3566460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292528380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42478161"/>
                    </a:ext>
                  </a:extLst>
                </a:gridCol>
              </a:tblGrid>
              <a:tr h="35664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 term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新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学期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 best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最喜欢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音乐课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school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来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学校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me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跟我一起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学习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subjects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所有的科目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be good at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擅长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 about Chinese culture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学习中国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文化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the playground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去操场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692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6030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748631"/>
              </p:ext>
            </p:extLst>
          </p:nvPr>
        </p:nvGraphicFramePr>
        <p:xfrm>
          <a:off x="334566" y="1158684"/>
          <a:ext cx="11521280" cy="3710476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292528380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42478161"/>
                    </a:ext>
                  </a:extLst>
                </a:gridCol>
              </a:tblGrid>
              <a:tr h="37104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subject do you like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best,Bobby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？博比，你最喜欢什么科目？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Music best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我最喜欢音乐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 for 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是上信息科技课的时候了。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“like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...best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最喜欢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用于表达喜好。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953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351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298094"/>
              </p:ext>
            </p:extLst>
          </p:nvPr>
        </p:nvGraphicFramePr>
        <p:xfrm>
          <a:off x="334567" y="980728"/>
          <a:ext cx="11521280" cy="4032448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964090947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2812760187"/>
                    </a:ext>
                  </a:extLst>
                </a:gridCol>
              </a:tblGrid>
              <a:tr h="40324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subject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 you like best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？的用法：此特殊疑问句用来询问对方最喜欢什么学科，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既可用单数，也可用复数。回答时用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 like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＋学科名词（＋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后面的学科名词不可以用复数，因为学科名词是不可数名词。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671185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引导的祈使句：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引导的祈使句常用来表达向别人提出建议，答句通常是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“Great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/Good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/All right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/OK.”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3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332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389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6716"/>
            <a:ext cx="11485848" cy="4955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、听录音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174" y="747502"/>
            <a:ext cx="7085187" cy="405523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196592"/>
            <a:ext cx="11485848" cy="3490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41300" algn="l"/>
                <a:tab pos="4302125" algn="l"/>
                <a:tab pos="7175500" algn="l"/>
                <a:tab pos="10050463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 do you like best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41300" algn="l"/>
                <a:tab pos="4302125" algn="l"/>
                <a:tab pos="7175500" algn="l"/>
                <a:tab pos="10050463" algn="l"/>
              </a:tabLst>
            </a:pPr>
            <a:r>
              <a:rPr lang="en-US" altLang="zh-CN" sz="20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IT best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41300" algn="l"/>
                <a:tab pos="4302125" algn="l"/>
                <a:tab pos="7175500" algn="l"/>
                <a:tab pos="10050463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Music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41300" algn="l"/>
                <a:tab pos="4302125" algn="l"/>
                <a:tab pos="7175500" algn="l"/>
                <a:tab pos="10050463" algn="l"/>
              </a:tabLst>
            </a:pPr>
            <a:r>
              <a:rPr lang="en-US" altLang="zh-CN" sz="20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do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41300" algn="l"/>
                <a:tab pos="4302125" algn="l"/>
                <a:tab pos="7175500" algn="l"/>
                <a:tab pos="10050463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English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41300" algn="l"/>
                <a:tab pos="4302125" algn="l"/>
                <a:tab pos="7175500" algn="l"/>
                <a:tab pos="10050463" algn="l"/>
              </a:tabLst>
            </a:pPr>
            <a:r>
              <a:rPr lang="en-US" altLang="zh-CN" sz="20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too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241300" algn="l"/>
                <a:tab pos="4302125" algn="l"/>
                <a:tab pos="7175500" algn="l"/>
                <a:tab pos="10050463" algn="l"/>
              </a:tabLs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Science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241300" algn="l"/>
                <a:tab pos="4302125" algn="l"/>
                <a:tab pos="7175500" algn="l"/>
                <a:tab pos="10050463" algn="l"/>
              </a:tabLst>
            </a:pPr>
            <a:r>
              <a:rPr lang="en-US" altLang="zh-CN" sz="20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241300" algn="l"/>
                <a:tab pos="4302125" algn="l"/>
                <a:tab pos="7175500" algn="l"/>
                <a:tab pos="10050463" algn="l"/>
              </a:tabLs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Art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draw nice pictures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0578"/>
          <a:stretch/>
        </p:blipFill>
        <p:spPr>
          <a:xfrm>
            <a:off x="1307625" y="1646218"/>
            <a:ext cx="9585222" cy="124545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26338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21860" y="2837462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2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4252202" y="2857674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1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6311230" y="2837462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5</a:t>
            </a:r>
            <a:endParaRPr lang="zh-CN" altLang="en-US" sz="2000" dirty="0"/>
          </a:p>
        </p:txBody>
      </p:sp>
      <p:sp>
        <p:nvSpPr>
          <p:cNvPr id="11" name="矩形 10"/>
          <p:cNvSpPr/>
          <p:nvPr/>
        </p:nvSpPr>
        <p:spPr>
          <a:xfrm>
            <a:off x="8543478" y="2846427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3</a:t>
            </a:r>
            <a:endParaRPr lang="zh-CN" altLang="en-US" sz="2000" dirty="0"/>
          </a:p>
        </p:txBody>
      </p:sp>
      <p:sp>
        <p:nvSpPr>
          <p:cNvPr id="12" name="矩形 11"/>
          <p:cNvSpPr/>
          <p:nvPr/>
        </p:nvSpPr>
        <p:spPr>
          <a:xfrm>
            <a:off x="10255761" y="2825241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4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1565501"/>
            <a:ext cx="10009112" cy="11521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二、将下列单词按画线部分的读音分类。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blou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ister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92578" y="2750329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D F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7679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/z/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blou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/z/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90750" y="4033639"/>
            <a:ext cx="1839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C E G H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5193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/s/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音，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/s/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88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534831"/>
          </a:xfrm>
          <a:solidFill>
            <a:srgbClr val="E8F6FD"/>
          </a:solidFill>
          <a:ln>
            <a:solidFill>
              <a:srgbClr val="E8F6FD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秒记字母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的发音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在单词开头发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/s/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在清辅音前后都发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/s/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desk/desk/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maps/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mæps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地图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在两个元音字母中间发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/z/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kl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关闭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351" y="836760"/>
            <a:ext cx="14475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39843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747</Words>
  <Application>Microsoft Office PowerPoint</Application>
  <PresentationFormat>自定义</PresentationFormat>
  <Paragraphs>148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IPAPANNEW</vt:lpstr>
      <vt:lpstr>黑体</vt:lpstr>
      <vt:lpstr>楷体</vt:lpstr>
      <vt:lpstr>隶书</vt:lpstr>
      <vt:lpstr>宋体</vt:lpstr>
      <vt:lpstr>Arial</vt:lpstr>
      <vt:lpstr>Calibri</vt:lpstr>
      <vt:lpstr>Courier New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362</cp:revision>
  <dcterms:created xsi:type="dcterms:W3CDTF">2020-11-06T05:24:00Z</dcterms:created>
  <dcterms:modified xsi:type="dcterms:W3CDTF">2025-06-23T09:20:36Z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